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</a:t>
            </a: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 </a:t>
            </a: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baseado</a:t>
            </a: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</a:t>
            </a: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534371219_4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4534371219_4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34371219_4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4534371219_4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34371219_4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4534371219_4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Dividir o problema em dois. Transformar o que falta da solução numa novo problema.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4534371219_4_1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34371219_4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4534371219_4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4534371219_4_1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534371219_4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4534371219_4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34371219_4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4534371219_4_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 caso usamos uma heurística para encontrar a nova proposta de solução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4534371219_4_1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534371219_4_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4534371219_4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34371219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4534371219_4_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se processa um CBR?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Temos então 4 passos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Retrieval /Recuperação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Adaptar - &gt;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vários</a:t>
            </a: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tipos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Avaliar (por exemplo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duma simulação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Armazenar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(retain)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vez que o problema não é resolvida voltamos ao passo anterior...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4534371219_4_1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34371219_4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PT" sz="1500">
                <a:solidFill>
                  <a:schemeClr val="dk1"/>
                </a:solidFill>
              </a:rPr>
              <a:t>jColibri - </a:t>
            </a: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promove a reutilização de software. integrando na aplicação técnicas de engenharia de software,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4534371219_4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34371219_4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4534371219_4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 (Suporte à decisão)  - Processos industriais - Finalidade</a:t>
            </a:r>
            <a:r>
              <a:rPr lang="pt-PT" sz="1400">
                <a:solidFill>
                  <a:schemeClr val="dk1"/>
                </a:solidFill>
              </a:rPr>
              <a:t>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latin typeface="Calibri"/>
                <a:ea typeface="Calibri"/>
                <a:cs typeface="Calibri"/>
                <a:sym typeface="Calibri"/>
              </a:rPr>
              <a:t>Cassiopee (</a:t>
            </a:r>
            <a:r>
              <a:rPr lang="pt-PT" sz="12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b="0" i="0" lang="pt-PT" sz="1200" u="none" cap="none" strike="noStrike">
                <a:latin typeface="Calibri"/>
                <a:ea typeface="Calibri"/>
                <a:cs typeface="Calibri"/>
                <a:sym typeface="Calibri"/>
              </a:rPr>
              <a:t> de Maquinas)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latin typeface="Calibri"/>
                <a:ea typeface="Calibri"/>
                <a:cs typeface="Calibri"/>
                <a:sym typeface="Calibri"/>
              </a:rPr>
              <a:t>A inatividade de um avião, anda na casa dos 50% do tempo de vida, e o maior objetivo das companhias aéreas era reduzir para metade o tempo de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diagnóstico</a:t>
            </a:r>
            <a:r>
              <a:rPr b="0" i="0" lang="pt-PT" sz="1400" u="none" cap="none" strike="noStrike">
                <a:latin typeface="Calibri"/>
                <a:ea typeface="Calibri"/>
                <a:cs typeface="Calibri"/>
                <a:sym typeface="Calibri"/>
              </a:rPr>
              <a:t>. Dessa necessidade surgiu este sistema que utiliza CBR, para selecionar casos semelhantes para que as soluções para os</a:t>
            </a:r>
            <a:r>
              <a:rPr lang="pt-PT" sz="1400"/>
              <a:t> </a:t>
            </a:r>
            <a:r>
              <a:rPr b="0" i="0" lang="pt-PT" sz="1400" u="none" cap="none" strike="noStrike">
                <a:latin typeface="Calibri"/>
                <a:ea typeface="Calibri"/>
                <a:cs typeface="Calibri"/>
                <a:sym typeface="Calibri"/>
              </a:rPr>
              <a:t>problemas possam ser encontradas mais rapidamente, e com maior facilidade, sem  ser necessário seguir os passos de um manual. Atualmente esta ferramenta</a:t>
            </a:r>
            <a:r>
              <a:rPr lang="pt-PT" sz="1400"/>
              <a:t> </a:t>
            </a:r>
            <a:r>
              <a:rPr lang="pt-PT" sz="14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i="0" lang="pt-PT" sz="1400" u="none" cap="none" strike="noStrike">
                <a:latin typeface="Calibri"/>
                <a:ea typeface="Calibri"/>
                <a:cs typeface="Calibri"/>
                <a:sym typeface="Calibri"/>
              </a:rPr>
              <a:t>stá a ser testada por várias companhias aéreas de todo o mundo, que podem compartilhar casos e adiciona-los à base de casos</a:t>
            </a:r>
            <a:endParaRPr sz="1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latin typeface="Calibri"/>
                <a:ea typeface="Calibri"/>
                <a:cs typeface="Calibri"/>
                <a:sym typeface="Calibri"/>
              </a:rPr>
              <a:t>Clavier (Suporte à decisão) - </a:t>
            </a:r>
            <a:r>
              <a:rPr lang="pt-PT" sz="1400">
                <a:solidFill>
                  <a:schemeClr val="dk1"/>
                </a:solidFill>
              </a:rPr>
              <a:t>Esta ferramenta auxilia os profissionais da  </a:t>
            </a:r>
            <a:r>
              <a:rPr lang="pt-PT" sz="1400">
                <a:solidFill>
                  <a:schemeClr val="dk1"/>
                </a:solidFill>
              </a:rPr>
              <a:t>área</a:t>
            </a:r>
            <a:r>
              <a:rPr lang="pt-PT" sz="1400">
                <a:solidFill>
                  <a:schemeClr val="dk1"/>
                </a:solidFill>
              </a:rPr>
              <a:t>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na determinação inteligente dos materiais a colocar na </a:t>
            </a:r>
            <a:r>
              <a:rPr lang="pt-PT" sz="1400">
                <a:solidFill>
                  <a:schemeClr val="dk1"/>
                </a:solidFill>
              </a:rPr>
              <a:t>máquina</a:t>
            </a:r>
            <a:r>
              <a:rPr lang="pt-PT" sz="1400">
                <a:solidFill>
                  <a:schemeClr val="dk1"/>
                </a:solidFill>
              </a:rPr>
              <a:t>, com a finalidade  de  balancear  da  melhor  forma  a  relação  custo/qualidade  do  processo  de produção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4534371219_4_1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534371219_4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4534371219_4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RACIOCINAR</a:t>
            </a: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 LEMBRANÇA/por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/por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CBR resolve problemas adaptando soluções que foram usadas para resolver problemas antigos.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4534371219_4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343712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343712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</a:t>
            </a:r>
            <a:r>
              <a:rPr lang="pt-PT"/>
              <a:t>m método computacional que otimiza um problema tentando, iterativamente melhorar uma solução candidata em relação a uma dada medida de qualidade. Resolve um problema através de uma população de soluções candidatas, apelidadas de partículas, e movendo essas partículas no espaço de procura de acordo com uma fórmula matemática, que relaciona a posição e velocidade das partículas. O movimento de cada partícula é influenciado pela sua melhor posição local, mas também é guiada para as melhores posições conhecidas no espaço de procura, que são atualizadas à medida que melhores posições são encontradas por outras partículas. Com isto é esperado que o enxame se mova para melhores soluções.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MatLab (Matrix Laboratory) que serve para encontrar o </a:t>
            </a:r>
            <a:r>
              <a:rPr lang="pt-PT"/>
              <a:t>mínimo</a:t>
            </a:r>
            <a:r>
              <a:rPr lang="pt-PT"/>
              <a:t> ou </a:t>
            </a:r>
            <a:r>
              <a:rPr lang="pt-PT"/>
              <a:t>máximo</a:t>
            </a:r>
            <a:r>
              <a:rPr lang="pt-PT"/>
              <a:t> de uma func~ao de entrada </a:t>
            </a:r>
            <a:r>
              <a:rPr lang="pt-PT"/>
              <a:t>única</a:t>
            </a:r>
            <a:r>
              <a:rPr lang="pt-PT"/>
              <a:t> (single input) e </a:t>
            </a:r>
            <a:r>
              <a:rPr lang="pt-PT"/>
              <a:t>saída</a:t>
            </a:r>
            <a:r>
              <a:rPr lang="pt-PT"/>
              <a:t> </a:t>
            </a:r>
            <a:r>
              <a:rPr lang="pt-PT"/>
              <a:t>única</a:t>
            </a:r>
            <a:r>
              <a:rPr lang="pt-PT"/>
              <a:t> (single output) (SISO), ou uma func~ao de </a:t>
            </a:r>
            <a:r>
              <a:rPr lang="pt-PT"/>
              <a:t>múltipla</a:t>
            </a:r>
            <a:r>
              <a:rPr lang="pt-PT"/>
              <a:t> entrada (multi-input) e </a:t>
            </a:r>
            <a:r>
              <a:rPr lang="pt-PT"/>
              <a:t>saída</a:t>
            </a:r>
            <a:r>
              <a:rPr lang="pt-PT"/>
              <a:t> </a:t>
            </a:r>
            <a:r>
              <a:rPr lang="pt-PT"/>
              <a:t>única</a:t>
            </a:r>
            <a:r>
              <a:rPr lang="pt-PT"/>
              <a:t> (MISO). </a:t>
            </a:r>
            <a:r>
              <a:rPr lang="pt-PT"/>
              <a:t>Também</a:t>
            </a:r>
            <a:r>
              <a:rPr lang="pt-PT"/>
              <a:t> serve para treinar redes </a:t>
            </a:r>
            <a:r>
              <a:rPr lang="pt-PT"/>
              <a:t>neuronais</a:t>
            </a:r>
            <a:r>
              <a:rPr lang="pt-PT"/>
              <a:t>, para tal é </a:t>
            </a:r>
            <a:r>
              <a:rPr lang="pt-PT"/>
              <a:t>necessário</a:t>
            </a:r>
            <a:r>
              <a:rPr lang="pt-PT"/>
              <a:t> instalar Neural Net toolbox (caixa de ferramentas de Rede Neuronal), e construir uma função modelada na estrutura da mesma.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Outra ferramenta e PySwarms uma biblioteca de PSO em Python que é </a:t>
            </a:r>
            <a:r>
              <a:rPr lang="pt-PT"/>
              <a:t>fácil</a:t>
            </a:r>
            <a:r>
              <a:rPr lang="pt-PT"/>
              <a:t> de usar, sendo </a:t>
            </a:r>
            <a:r>
              <a:rPr lang="pt-PT"/>
              <a:t>possível</a:t>
            </a:r>
            <a:r>
              <a:rPr lang="pt-PT"/>
              <a:t> fazer uma otimização em menos de 8 linhas de </a:t>
            </a:r>
            <a:r>
              <a:rPr lang="pt-PT"/>
              <a:t>código</a:t>
            </a:r>
            <a:r>
              <a:rPr lang="pt-PT"/>
              <a:t>, esta </a:t>
            </a:r>
            <a:r>
              <a:rPr lang="pt-PT"/>
              <a:t>característica</a:t>
            </a:r>
            <a:r>
              <a:rPr lang="pt-PT"/>
              <a:t> é bastante importante especialmente para utilizadores que apenas querem um processo de otimização </a:t>
            </a:r>
            <a:r>
              <a:rPr lang="pt-PT"/>
              <a:t>rápido</a:t>
            </a:r>
            <a:r>
              <a:rPr lang="pt-PT"/>
              <a:t> e simples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4aca116a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4aca116a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Um método computacional que otimiza um problema tentando, iterativamente melhorar uma solução candidata em relação a uma dada medida de qualidade. Resolve um problema através de uma população de soluções candidatas, apelidadas de partículas, e movendo essas partículas no espaço de procura de acordo com uma fórmula matemática, que relaciona a posição e velocidade das partículas. O movimento de cada partícula é influenciado pela sua melhor posição local, mas também é guiada para as melhores posições conhecidas no espaço de procura, que são atualizadas à medida que melhores posições são encontradas por outras partículas. Com isto é esperado que o enxame se mova para melhores soluções.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O algoritmo PSO original é inicializado com uma população de soluções possíveis aleatórias ou predefinidas. denominadas partículas, cada uma possui os parâmetros velocidade e posição que lhe permite deslocar-se no espaço de soluções. Cada partícula mantém o histórico das suas posições no espaço de procura, bem como o valor da função objetivo nessa posição, associado a isto é também armazenada a melhor solução que ela tenha alcançado até à data, chamado de pBest (personal best). Outra métrica analisada pelo PSO é o melhor valor de todos os valores obtidos por qualquer partícula da população, que é chamado gBest (global best). A meta heurística consiste em que a cada iteração do algoritmo, as partículas se desloquem em direção a pBest e gBest.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Cada movimento de otimização da partícula ´e baseado em três parâmetros: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– Fator da sociabilidade – que determina a atracão das partículas, para a melhor posição descoberta por qualquer elemento do enxame;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– Fator de individualidade – determina a atracão da partícula com a sua melhor posição já descoberta;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– Velocidade máxima – delimita o movimento, uma vez que esse ´e direcional e determinado.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Atualmente no mercado é possível verificar a utilização do Particle Swarm Optimization em sistemas desenvolvidos no âmbito de inúmeras áreas (indústria, científica, etc.). O facto de ser um sistema de aprendizagem que recorre a poucos parâmetros e sendo relativamente fácil de implementar, torna bastante apelativa a sua utilização, pois com pequenos ajustes é possível aplicar uma versão de um algoritmo em diferentes contextos.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4aca116a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4aca116a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4aca116a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4aca116a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343712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343712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4aca116a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4aca116a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4aca116aa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4aca116aa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4aca116aa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4aca116aa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aca116aa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4aca116aa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4aca116aa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4aca116aa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534371219_4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4534371219_4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CBR é uma abordagem para modelar a maneira de pensar dos humanos: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4534371219_4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4aca116aa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4aca116aa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aca116a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aca116a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4aca116aa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4aca116aa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4ae0e4d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4ae0e4d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Raciocínio baseado em casos.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2"/>
                </a:solidFill>
                <a:highlight>
                  <a:srgbClr val="F4F5FB"/>
                </a:highlight>
              </a:rPr>
              <a:t>Inteligência de grupo</a:t>
            </a:r>
            <a:endParaRPr sz="1400">
              <a:solidFill>
                <a:schemeClr val="dk2"/>
              </a:solidFill>
              <a:highlight>
                <a:srgbClr val="F4F5F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>
                <a:solidFill>
                  <a:schemeClr val="dk1"/>
                </a:solidFill>
              </a:rPr>
              <a:t>Máquinas de Vetores Suporte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rgbClr val="F4F5FB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34371219_4_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Um CBR parte do </a:t>
            </a:r>
            <a:r>
              <a:rPr lang="pt-PT"/>
              <a:t>princípio</a:t>
            </a:r>
            <a:r>
              <a:rPr lang="pt-PT"/>
              <a:t> que...</a:t>
            </a:r>
            <a:endParaRPr/>
          </a:p>
        </p:txBody>
      </p:sp>
      <p:sp>
        <p:nvSpPr>
          <p:cNvPr id="152" name="Google Shape;152;g4534371219_4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534371219_4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4534371219_4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se processa um CBR?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Temos então 4 passos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Retrieval /Recuperação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Adaptar - &gt;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vários</a:t>
            </a: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tipos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vez que o problema não é resolvida voltamos ao passo anterior...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4534371219_4_9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34371219_4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4534371219_4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semelhante.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supor que por exemplo foi usado um algoritmo vizinho mais próximo e que a solução a azul tem o maior grau de similaridade com o nosso problema.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Ainda assim continuar apenas com uma solução aproximada. O que fazer??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4534371219_4_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34371219_4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4534371219_4_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Vamos supor que por exemplo foi usado um algoritmo vizinho mais próximo e que a solução a azul tem o maior grau de similaridade com o nosso problema.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se processa um CBR?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Temos então 4 passos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Retrieval /Recuperação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Adaptar - &gt; varios tipos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vez que o problema não é resolvida voltamos ao passo anterior...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4534371219_4_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534371219_4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4534371219_4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34371219_4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534371219_4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Objeto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o de 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cção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Duplo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 título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e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7.jpg"/><Relationship Id="rId5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5.jpg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2.jp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Cased Based Reasoning </a:t>
            </a:r>
            <a:endParaRPr sz="2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Particle Swarm Optimization </a:t>
            </a:r>
            <a:endParaRPr sz="2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Support Vector Machines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6765600" y="2919800"/>
            <a:ext cx="18450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Grupo 7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Carlos Campos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José P. Oliveira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Ludgero Diogo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Luís Mendes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2069000" y="258150"/>
            <a:ext cx="6264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</a:rPr>
              <a:t>Sistemas de Aprendizagem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FFFFFF"/>
                </a:solidFill>
              </a:rPr>
              <a:t>Sistemas de aprendizagem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82625" y="3705525"/>
            <a:ext cx="3883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Universidade do Minho</a:t>
            </a:r>
            <a:endParaRPr>
              <a:solidFill>
                <a:srgbClr val="D0E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Aprendizagem e Extração de Conhecimento</a:t>
            </a:r>
            <a:endParaRPr>
              <a:solidFill>
                <a:srgbClr val="D0E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Sistemas Inteligentes 2018/2019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34208"/>
            <a:ext cx="465772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50606"/>
            <a:ext cx="4657724" cy="390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6" y="1032657"/>
            <a:ext cx="4657726" cy="390370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35171"/>
            <a:ext cx="4657726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38572" y="123591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 Recursiva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29" y="1049271"/>
            <a:ext cx="4648179" cy="38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54856"/>
            <a:ext cx="4657724" cy="38639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39968"/>
            <a:ext cx="4657726" cy="386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66772" y="11711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Técnicas de adaptação: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Regras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/>
          <p:nvPr/>
        </p:nvSpPr>
        <p:spPr>
          <a:xfrm>
            <a:off x="2794958" y="504646"/>
            <a:ext cx="2756140" cy="55640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Retrieve/Recuperar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1"/>
          <p:cNvSpPr/>
          <p:nvPr/>
        </p:nvSpPr>
        <p:spPr>
          <a:xfrm>
            <a:off x="5654615" y="504646"/>
            <a:ext cx="3118449" cy="55640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Recuperar um caso da memória similar ao problema atual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1"/>
          <p:cNvSpPr/>
          <p:nvPr/>
        </p:nvSpPr>
        <p:spPr>
          <a:xfrm>
            <a:off x="3202556" y="1753315"/>
            <a:ext cx="2277373" cy="69874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Reuse/Adaptar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1"/>
          <p:cNvSpPr/>
          <p:nvPr/>
        </p:nvSpPr>
        <p:spPr>
          <a:xfrm>
            <a:off x="4341243" y="1112806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1"/>
          <p:cNvSpPr/>
          <p:nvPr/>
        </p:nvSpPr>
        <p:spPr>
          <a:xfrm>
            <a:off x="207033" y="1720968"/>
            <a:ext cx="2238555" cy="63404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Adaptar a solução para o problema actual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1"/>
          <p:cNvSpPr/>
          <p:nvPr/>
        </p:nvSpPr>
        <p:spPr>
          <a:xfrm>
            <a:off x="3331951" y="3060229"/>
            <a:ext cx="2109158" cy="575805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Revise/Avaliar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/>
          <p:nvPr/>
        </p:nvSpPr>
        <p:spPr>
          <a:xfrm>
            <a:off x="5893998" y="3073136"/>
            <a:ext cx="2639683" cy="608162"/>
          </a:xfrm>
          <a:prstGeom prst="rect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Avaliar se a solução proposta resolve o problema.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1"/>
          <p:cNvSpPr/>
          <p:nvPr/>
        </p:nvSpPr>
        <p:spPr>
          <a:xfrm>
            <a:off x="4315363" y="2497346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3331951" y="4283015"/>
            <a:ext cx="2109158" cy="478766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Retain/Armazenar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1"/>
          <p:cNvSpPr/>
          <p:nvPr/>
        </p:nvSpPr>
        <p:spPr>
          <a:xfrm>
            <a:off x="4341242" y="3713672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1"/>
          <p:cNvSpPr/>
          <p:nvPr/>
        </p:nvSpPr>
        <p:spPr>
          <a:xfrm>
            <a:off x="763438" y="4283015"/>
            <a:ext cx="2238555" cy="478766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Guarda o novo problema e a nova solução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651575" y="1203951"/>
            <a:ext cx="73911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pt-PT" sz="2700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 sz="1100"/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myCBR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jColibri (Framework, java)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FreeCBR (Open source, java)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OpenCBR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CBR Works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Kate-Tools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CBR-Express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•"/>
            </a:pPr>
            <a:r>
              <a:rPr lang="pt-PT" sz="1500">
                <a:latin typeface="Calibri"/>
                <a:ea typeface="Calibri"/>
                <a:cs typeface="Calibri"/>
                <a:sym typeface="Calibri"/>
              </a:rPr>
              <a:t>ReMind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/>
          <p:nvPr/>
        </p:nvSpPr>
        <p:spPr>
          <a:xfrm>
            <a:off x="1123711" y="3284341"/>
            <a:ext cx="6896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Cassiopee (Diagnóstico de Máquinas) – Diagnóstico em aviões - empresas partilham base de casos.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Clavier (Suporte à decisão)  - Processos industriais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1098102" y="1200205"/>
            <a:ext cx="276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latin typeface="Calibri"/>
                <a:ea typeface="Calibri"/>
                <a:cs typeface="Calibri"/>
                <a:sym typeface="Calibri"/>
              </a:rPr>
              <a:t>Soluções no mercado (Tipos)</a:t>
            </a:r>
            <a:endParaRPr sz="1600"/>
          </a:p>
        </p:txBody>
      </p:sp>
      <p:sp>
        <p:nvSpPr>
          <p:cNvPr id="287" name="Google Shape;287;p43"/>
          <p:cNvSpPr txBox="1"/>
          <p:nvPr/>
        </p:nvSpPr>
        <p:spPr>
          <a:xfrm>
            <a:off x="1179575" y="1346677"/>
            <a:ext cx="65187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Diagnóstico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Centrais de Ajuda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Avaliação (Finanças e marketing)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Suporte à decisão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2155372" y="12001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1098100" y="2800925"/>
            <a:ext cx="119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pt-PT" sz="1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„Case-Based Reasoning is [...] reasoning by remembering.“Leake, 1996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„A case-based reasoner solves new problems by adapting solutions that were used to solve old problems.“ Riesbeck &amp; Schank, 1989</a:t>
            </a:r>
            <a:endParaRPr>
              <a:solidFill>
                <a:srgbClr val="000000"/>
              </a:solidFill>
            </a:endParaRPr>
          </a:p>
          <a:p>
            <a:pPr indent="-17145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>
                <a:solidFill>
                  <a:schemeClr val="dk1"/>
                </a:solidFill>
              </a:rPr>
              <a:t>„Case-Based Reasoning is an approach to model the way humans think“ </a:t>
            </a:r>
            <a:r>
              <a:rPr lang="pt-PT">
                <a:solidFill>
                  <a:srgbClr val="000000"/>
                </a:solidFill>
              </a:rPr>
              <a:t>Dr. Thomas Gabel, 2010</a:t>
            </a:r>
            <a:endParaRPr>
              <a:solidFill>
                <a:srgbClr val="000000"/>
              </a:solidFill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</a:t>
            </a: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510275" y="1284325"/>
            <a:ext cx="8520600" cy="14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P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é?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pt-P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as ferramentas usadas?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Particle Swarm Optimization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Inteligência de grupo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510275" y="1284325"/>
            <a:ext cx="8520600" cy="14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 funciona?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Onde se usa?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Particle Swarm Optimization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Inteligência de grupo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00" y="232050"/>
            <a:ext cx="6422147" cy="462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/>
        </p:nvSpPr>
        <p:spPr>
          <a:xfrm>
            <a:off x="1062025" y="1381227"/>
            <a:ext cx="65187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poucos parâmetros;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relativamente fácil de implementar;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grande capacidade de convergência;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788125" y="1078500"/>
            <a:ext cx="3705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algoritmo PSO caracteriza-se por: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829600" y="2640900"/>
            <a:ext cx="1251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Aplicações:</a:t>
            </a: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788125" y="3288702"/>
            <a:ext cx="65187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de otimização (com restrições, multi-objetivo);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Treino de redes neuronais;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Particle Swarm Optimization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Inteligência de grupo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1168350" y="2965800"/>
            <a:ext cx="62220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Utilizado em inúmeras </a:t>
            </a:r>
            <a:r>
              <a:rPr lang="pt-PT"/>
              <a:t>áreas</a:t>
            </a:r>
            <a:r>
              <a:rPr lang="pt-PT"/>
              <a:t> na </a:t>
            </a:r>
            <a:r>
              <a:rPr lang="pt-PT"/>
              <a:t>indústria</a:t>
            </a:r>
            <a:r>
              <a:rPr lang="pt-PT"/>
              <a:t>, investigação </a:t>
            </a:r>
            <a:r>
              <a:rPr lang="pt-PT"/>
              <a:t>científica, etc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537175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Um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algoritmo SVM, é um classificador linear (para cada entrada, dá uma só resposta) binário (só existem duas possibilidade de resposta) não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probabilístico (para a mesma entrada, dá sempre a mesma resposta)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, que possui um conjunto de objetos, dos quais já se conhece a classe a que pertencem. E prevê para cada nova entrada, a qual de duas classes existentes irá corresponder, com base nas suas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que são comparadas.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6234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100">
                <a:latin typeface="Calibri"/>
                <a:ea typeface="Calibri"/>
                <a:cs typeface="Calibri"/>
                <a:sym typeface="Calibri"/>
              </a:rPr>
              <a:t>Capacidade de aprendizagem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534550" y="171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Classificador de cães e gatos.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Duas características: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Comprimento do focinho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Geometria das orelhas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Com um conjunto de dados, define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vetores de suporte e hiperplano.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800" y="1284325"/>
            <a:ext cx="469582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590925" y="115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Novos casos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00" y="1888275"/>
            <a:ext cx="4225362" cy="30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436" y="1888275"/>
            <a:ext cx="4225364" cy="30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6165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Outlier?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50" y="1524050"/>
            <a:ext cx="3796950" cy="30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524042"/>
            <a:ext cx="3796950" cy="3044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540300" y="120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>
                <a:latin typeface="Calibri"/>
                <a:ea typeface="Calibri"/>
                <a:cs typeface="Calibri"/>
                <a:sym typeface="Calibri"/>
              </a:rPr>
              <a:t>Se calhar não é um bom classificador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0" y="1928475"/>
            <a:ext cx="4050600" cy="31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28475"/>
            <a:ext cx="4260300" cy="31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type="title"/>
          </p:nvPr>
        </p:nvSpPr>
        <p:spPr>
          <a:xfrm>
            <a:off x="540300" y="107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Supervisionado ou não supervisionado?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3"/>
          <p:cNvSpPr txBox="1"/>
          <p:nvPr>
            <p:ph idx="1" type="body"/>
          </p:nvPr>
        </p:nvSpPr>
        <p:spPr>
          <a:xfrm>
            <a:off x="464100" y="1409175"/>
            <a:ext cx="85206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Alguns investigadores defendem que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as SVM’s têm que ter um supervisor, que lhe diga, em casos destes, se a classificação está correta ou não.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Mas outros dizem, que existem técnicas boas o suficiente, que permite superar estes obstáculos, como é o exemplo do Kernel Trick, tornando assim, uma SVM “independente” de supervisão.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932900" y="18867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pt-PT" sz="2400">
                <a:solidFill>
                  <a:srgbClr val="000000"/>
                </a:solidFill>
              </a:rPr>
              <a:t>CBR aplicado ao mundo real:</a:t>
            </a:r>
            <a:endParaRPr b="1" i="0" sz="2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831850" y="2495549"/>
            <a:ext cx="78867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>
                <a:solidFill>
                  <a:srgbClr val="000000"/>
                </a:solidFill>
              </a:rPr>
              <a:t>Quando u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médico nos receita medicamentos.</a:t>
            </a:r>
            <a:endParaRPr sz="1100">
              <a:solidFill>
                <a:srgbClr val="000000"/>
              </a:solidFill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>
                <a:solidFill>
                  <a:srgbClr val="000000"/>
                </a:solidFill>
              </a:rPr>
              <a:t>Quando u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mecânico nos faz a análise dos sintomas do carro e nos dá um </a:t>
            </a:r>
            <a:r>
              <a:rPr lang="pt-PT">
                <a:solidFill>
                  <a:srgbClr val="000000"/>
                </a:solidFill>
              </a:rPr>
              <a:t>diagnóstico</a:t>
            </a:r>
            <a:endParaRPr sz="1100">
              <a:solidFill>
                <a:srgbClr val="000000"/>
              </a:solidFill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>
                <a:solidFill>
                  <a:srgbClr val="000000"/>
                </a:solidFill>
              </a:rPr>
              <a:t>Quando u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 programador/engenheiro de software resolve um problema semelhante aos que já tinha resolvido no passado.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704300" y="1181100"/>
            <a:ext cx="83508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PT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„Case-Based Reasoning is an approach to model the way humans think“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816900" y="1344950"/>
            <a:ext cx="50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100">
                <a:latin typeface="Calibri"/>
                <a:ea typeface="Calibri"/>
                <a:cs typeface="Calibri"/>
                <a:sym typeface="Calibri"/>
              </a:rPr>
              <a:t>Kernel Trick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475" y="1748550"/>
            <a:ext cx="54768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537175" y="1036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Ferramentas: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466725" y="1800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LIBSVM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biblioteca implementada em várias linguagens como C, C++, Java, Python, R, S+, MATLAB, Perl, Ruby e LABVIEW (várias categorias, e categorias com pesos diferentes);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mySVM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biblioteca de C++ (Kernel trick linear, polinomial e radial);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SVM Light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- biblioteca de C++;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Weka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GUI de mineração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KNIME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GUI de mineração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Orange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GUI de mineração de dados;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RapidMiner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GUI de mineração de dados.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5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626400" y="108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Soluções no mercado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6"/>
          <p:cNvSpPr txBox="1"/>
          <p:nvPr>
            <p:ph idx="1" type="body"/>
          </p:nvPr>
        </p:nvSpPr>
        <p:spPr>
          <a:xfrm>
            <a:off x="540300" y="1685875"/>
            <a:ext cx="82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Deteção Facial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- distingue face de não face, usado para criar o quadrado típico dos 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telemóveis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Reconhecimento de escrita manual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- reconhece caracteres escritos à mão;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Classificação de imagens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- tal como foi mostrado no exemplo;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Bioinformática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- classificação de genes, de proteínas, de tipos de cancro, entre outros problemas biológicos;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Detecção</a:t>
            </a: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 de proteínas e deteção de homologia remota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>
                <a:latin typeface="Calibri"/>
                <a:ea typeface="Calibri"/>
                <a:cs typeface="Calibri"/>
                <a:sym typeface="Calibri"/>
              </a:rPr>
              <a:t>Categorização de texto</a:t>
            </a:r>
            <a:r>
              <a:rPr lang="pt-PT">
                <a:latin typeface="Calibri"/>
                <a:ea typeface="Calibri"/>
                <a:cs typeface="Calibri"/>
                <a:sym typeface="Calibri"/>
              </a:rPr>
              <a:t> - Classificação de artigos de notícias em “negócios” e “filmes”, entre outros.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Máquinas de Vetores Suporte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ctrTitle"/>
          </p:nvPr>
        </p:nvSpPr>
        <p:spPr>
          <a:xfrm>
            <a:off x="389058" y="8672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Cased Based Reasoning </a:t>
            </a:r>
            <a:endParaRPr sz="2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Particle Swarm Optimization </a:t>
            </a:r>
            <a:endParaRPr sz="2800"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rgbClr val="F3F3F3"/>
                </a:solidFill>
              </a:rPr>
              <a:t>Support Vector Machines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390" name="Google Shape;390;p57"/>
          <p:cNvSpPr txBox="1"/>
          <p:nvPr>
            <p:ph idx="1" type="subTitle"/>
          </p:nvPr>
        </p:nvSpPr>
        <p:spPr>
          <a:xfrm>
            <a:off x="6765600" y="2919800"/>
            <a:ext cx="18450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Grupo 7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Carlos Campos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José P. Oliveira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Ludgero Diogo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</a:rPr>
              <a:t>Luís Mendes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75" y="364525"/>
            <a:ext cx="1202652" cy="5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7"/>
          <p:cNvSpPr txBox="1"/>
          <p:nvPr/>
        </p:nvSpPr>
        <p:spPr>
          <a:xfrm>
            <a:off x="2069000" y="258150"/>
            <a:ext cx="6264900" cy="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</a:rPr>
              <a:t>Sistemas de Aprendizagem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>
                <a:solidFill>
                  <a:srgbClr val="FFFFFF"/>
                </a:solidFill>
              </a:rPr>
              <a:t>Sistemas de aprendizagem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93" name="Google Shape;393;p57"/>
          <p:cNvSpPr txBox="1"/>
          <p:nvPr/>
        </p:nvSpPr>
        <p:spPr>
          <a:xfrm>
            <a:off x="582625" y="3705525"/>
            <a:ext cx="3883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Universidade do Minho</a:t>
            </a:r>
            <a:endParaRPr>
              <a:solidFill>
                <a:srgbClr val="D0E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Aprendizagem e Extração de Conhecimento</a:t>
            </a:r>
            <a:endParaRPr>
              <a:solidFill>
                <a:srgbClr val="D0E0E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D0E0E3"/>
                </a:solidFill>
              </a:rPr>
              <a:t>Sistemas Inteligentes 2018/2019</a:t>
            </a:r>
            <a:endParaRPr>
              <a:solidFill>
                <a:srgbClr val="D0E0E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035050" y="8790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pt-PT" sz="2400">
                <a:solidFill>
                  <a:srgbClr val="000000"/>
                </a:solidFill>
              </a:rPr>
              <a:t>Parte do </a:t>
            </a:r>
            <a:r>
              <a:rPr b="1" lang="pt-PT" sz="2400">
                <a:solidFill>
                  <a:srgbClr val="000000"/>
                </a:solidFill>
              </a:rPr>
              <a:t>princípio</a:t>
            </a:r>
            <a:r>
              <a:rPr b="1" lang="pt-PT" sz="2400">
                <a:solidFill>
                  <a:srgbClr val="000000"/>
                </a:solidFill>
              </a:rPr>
              <a:t>: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831850" y="1797071"/>
            <a:ext cx="78867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pt-PT">
                <a:solidFill>
                  <a:srgbClr val="000000"/>
                </a:solidFill>
              </a:rPr>
              <a:t>Pelo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mundo o </a:t>
            </a:r>
            <a:r>
              <a:rPr b="1" i="0" lang="pt-PT" sz="2100" u="none" cap="none" strike="noStrike">
                <a:solidFill>
                  <a:srgbClr val="000000"/>
                </a:solidFill>
              </a:rPr>
              <a:t>mesmo tipo de problema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ocorre um sem </a:t>
            </a:r>
            <a:r>
              <a:rPr lang="pt-PT">
                <a:solidFill>
                  <a:srgbClr val="000000"/>
                </a:solidFill>
              </a:rPr>
              <a:t>número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vezes. </a:t>
            </a:r>
            <a:endParaRPr sz="1100">
              <a:solidFill>
                <a:srgbClr val="000000"/>
              </a:solidFill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um </a:t>
            </a:r>
            <a:r>
              <a:rPr b="1" i="0" lang="pt-PT" sz="2100" u="none" cap="none" strike="noStrike">
                <a:solidFill>
                  <a:srgbClr val="000000"/>
                </a:solidFill>
              </a:rPr>
              <a:t>problema semelhante</a:t>
            </a:r>
            <a:r>
              <a:rPr b="0" i="0" lang="pt-PT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existe uma </a:t>
            </a:r>
            <a:r>
              <a:rPr b="1" i="0" lang="pt-PT" sz="2100" u="none" cap="none" strike="noStrike">
                <a:solidFill>
                  <a:srgbClr val="000000"/>
                </a:solidFill>
              </a:rPr>
              <a:t>solução semelhante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1035050" y="3345025"/>
            <a:ext cx="73389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2100">
                <a:latin typeface="Calibri"/>
                <a:ea typeface="Calibri"/>
                <a:cs typeface="Calibri"/>
                <a:sym typeface="Calibri"/>
              </a:rPr>
              <a:t>E tem 4 fases...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/>
          <p:nvPr/>
        </p:nvSpPr>
        <p:spPr>
          <a:xfrm>
            <a:off x="2782019" y="504646"/>
            <a:ext cx="2769000" cy="556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Retrieve/Recuperar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/>
          <p:nvPr/>
        </p:nvSpPr>
        <p:spPr>
          <a:xfrm>
            <a:off x="2782019" y="1708031"/>
            <a:ext cx="2769000" cy="7440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Reuse/Adaptação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4108330" y="1137249"/>
            <a:ext cx="142200" cy="49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2782019" y="3066689"/>
            <a:ext cx="2769000" cy="569400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Revise/Revisão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082450" y="2497346"/>
            <a:ext cx="142200" cy="49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2782019" y="4283015"/>
            <a:ext cx="2769000" cy="4788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Retain/Retenção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4056570" y="3713672"/>
            <a:ext cx="142200" cy="49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985" y="1118031"/>
            <a:ext cx="2995523" cy="39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662975" y="1211875"/>
            <a:ext cx="3663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pt-PT" sz="1600">
                <a:latin typeface="Calibri"/>
                <a:ea typeface="Calibri"/>
                <a:cs typeface="Calibri"/>
                <a:sym typeface="Calibri"/>
              </a:rPr>
              <a:t>: Como chegar do ponto Q até ao local indicado?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2794958" y="504646"/>
            <a:ext cx="2756100" cy="5565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Retrieve/Recuperar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5654615" y="504646"/>
            <a:ext cx="3118449" cy="556403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Recuperar um caso da memória similar ao problema atual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3202556" y="1753315"/>
            <a:ext cx="2277373" cy="69874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Reuse/Adaptar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4341243" y="1112806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207033" y="1720968"/>
            <a:ext cx="2238555" cy="634042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Adaptar a solução para o problema actual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3331951" y="3060229"/>
            <a:ext cx="2109158" cy="575805"/>
          </a:xfrm>
          <a:prstGeom prst="ellipse">
            <a:avLst/>
          </a:prstGeom>
          <a:solidFill>
            <a:schemeClr val="accent6"/>
          </a:solidFill>
          <a:ln cap="flat" cmpd="sng" w="12700">
            <a:solidFill>
              <a:srgbClr val="517E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4315363" y="2497346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331951" y="4283015"/>
            <a:ext cx="2109158" cy="478766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4341242" y="3713672"/>
            <a:ext cx="142337" cy="49170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29420"/>
            <a:ext cx="46577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281" y="1043708"/>
            <a:ext cx="465772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538597" y="1213465"/>
            <a:ext cx="547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de adaptação: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Baseada em modelos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1975250" y="212123"/>
            <a:ext cx="47733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Raciocínio Baseado em Casos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PT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ased Based Reasoning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